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6" r:id="rId1"/>
  </p:sldMasterIdLst>
  <p:notesMasterIdLst>
    <p:notesMasterId r:id="rId23"/>
  </p:notesMasterIdLst>
  <p:handoutMasterIdLst>
    <p:handoutMasterId r:id="rId24"/>
  </p:handoutMasterIdLst>
  <p:sldIdLst>
    <p:sldId id="257" r:id="rId2"/>
    <p:sldId id="262" r:id="rId3"/>
    <p:sldId id="259" r:id="rId4"/>
    <p:sldId id="263" r:id="rId5"/>
    <p:sldId id="264" r:id="rId6"/>
    <p:sldId id="265" r:id="rId7"/>
    <p:sldId id="284" r:id="rId8"/>
    <p:sldId id="266" r:id="rId9"/>
    <p:sldId id="268" r:id="rId10"/>
    <p:sldId id="285" r:id="rId11"/>
    <p:sldId id="271" r:id="rId12"/>
    <p:sldId id="272" r:id="rId13"/>
    <p:sldId id="273" r:id="rId14"/>
    <p:sldId id="286" r:id="rId15"/>
    <p:sldId id="279" r:id="rId16"/>
    <p:sldId id="278" r:id="rId17"/>
    <p:sldId id="287" r:id="rId18"/>
    <p:sldId id="281" r:id="rId19"/>
    <p:sldId id="282" r:id="rId20"/>
    <p:sldId id="283" r:id="rId21"/>
    <p:sldId id="288" r:id="rId22"/>
  </p:sldIdLst>
  <p:sldSz cx="12192000" cy="75961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>
        <p:scale>
          <a:sx n="66" d="100"/>
          <a:sy n="66" d="100"/>
        </p:scale>
        <p:origin x="213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48A3544-385A-47A9-AAA5-ECDE6612A11F}" type="datetime1">
              <a:rPr lang="es-ES" smtClean="0"/>
              <a:t>09/09/2024</a:t>
            </a:fld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BF73BE05-6C7D-468D-B433-DDFC4F0819BE}" type="datetime1">
              <a:rPr lang="es-ES" smtClean="0"/>
              <a:t>09/09/2024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1143000"/>
            <a:ext cx="4953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"/>
              <a:t>Haga clic para modificar los estilos de texto del patrón</a:t>
            </a:r>
            <a:endParaRPr lang="en-US"/>
          </a:p>
          <a:p>
            <a:pPr lvl="1" rtl="0"/>
            <a:r>
              <a:rPr lang="es"/>
              <a:t>Segundo nivel</a:t>
            </a:r>
          </a:p>
          <a:p>
            <a:pPr lvl="2" rtl="0"/>
            <a:r>
              <a:rPr lang="es"/>
              <a:t>Tercer nivel</a:t>
            </a:r>
          </a:p>
          <a:p>
            <a:pPr lvl="3" rtl="0"/>
            <a:r>
              <a:rPr lang="es"/>
              <a:t>Cuarto nivel</a:t>
            </a:r>
          </a:p>
          <a:p>
            <a:pPr lvl="4" rtl="0"/>
            <a:r>
              <a:rPr lang="es"/>
              <a:t>Quinto nivel</a:t>
            </a:r>
            <a:endParaRPr lang="en-US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516"/>
            <a:ext cx="12192000" cy="576395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605132"/>
            <a:ext cx="10572000" cy="3290852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849272"/>
            <a:ext cx="10572000" cy="48179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690EE5-24CD-41B5-AD70-FAB1408B17DB}" type="datetime1">
              <a:rPr lang="es-ES" smtClean="0"/>
              <a:t>09/09/2024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273865"/>
      </p:ext>
    </p:extLst>
  </p:cSld>
  <p:clrMapOvr>
    <a:masterClrMapping/>
  </p:clrMapOvr>
  <p:hf sldNum="0" hdr="0" ft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5317332"/>
            <a:ext cx="10561418" cy="627741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5317332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945073"/>
            <a:ext cx="10561418" cy="546855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690EE5-24CD-41B5-AD70-FAB1408B17DB}" type="datetime1">
              <a:rPr lang="es-ES" smtClean="0"/>
              <a:t>09/09/2024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64897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197863"/>
            <a:ext cx="6332416" cy="35878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371813"/>
            <a:ext cx="5893840" cy="2930715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921993"/>
            <a:ext cx="5891636" cy="790014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3" y="1197863"/>
            <a:ext cx="3810001" cy="4514144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690EE5-24CD-41B5-AD70-FAB1408B17DB}" type="datetime1">
              <a:rPr lang="es-ES" smtClean="0"/>
              <a:t>09/09/2024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520524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532711"/>
            <a:ext cx="4895115" cy="2773497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698162"/>
            <a:ext cx="4382521" cy="2223905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532063"/>
            <a:ext cx="4880300" cy="2542613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690EE5-24CD-41B5-AD70-FAB1408B17DB}" type="datetime1">
              <a:rPr lang="es-ES" smtClean="0"/>
              <a:t>09/09/2024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332401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421285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690EE5-24CD-41B5-AD70-FAB1408B17DB}" type="datetime1">
              <a:rPr lang="es-ES" smtClean="0"/>
              <a:t>09/09/2024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576907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2" y="494106"/>
            <a:ext cx="4522349" cy="5997823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1" y="649266"/>
            <a:ext cx="2494791" cy="568750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94106"/>
            <a:ext cx="6611540" cy="599782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690EE5-24CD-41B5-AD70-FAB1408B17DB}" type="datetime1">
              <a:rPr lang="es-ES" smtClean="0"/>
              <a:t>09/09/2024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835958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421285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95323"/>
            <a:ext cx="10571998" cy="10749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461492"/>
            <a:ext cx="10554574" cy="40279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690EE5-24CD-41B5-AD70-FAB1408B17DB}" type="datetime1">
              <a:rPr lang="es-ES" smtClean="0"/>
              <a:t>09/09/2024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71707"/>
      </p:ext>
    </p:extLst>
  </p:cSld>
  <p:clrMapOvr>
    <a:masterClrMapping/>
  </p:clrMapOvr>
  <p:hf sldNum="0" hdr="0" ft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2"/>
            <a:ext cx="12192000" cy="5763959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3269081"/>
            <a:ext cx="10561418" cy="16269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849665"/>
            <a:ext cx="10561418" cy="48066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690EE5-24CD-41B5-AD70-FAB1408B17DB}" type="datetime1">
              <a:rPr lang="es-ES" smtClean="0"/>
              <a:t>09/09/2024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570966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421285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3" y="2461492"/>
            <a:ext cx="5185873" cy="403043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6" y="2461492"/>
            <a:ext cx="5194583" cy="4030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690EE5-24CD-41B5-AD70-FAB1408B17DB}" type="datetime1">
              <a:rPr lang="es-ES" smtClean="0"/>
              <a:t>09/09/2024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87738"/>
      </p:ext>
    </p:extLst>
  </p:cSld>
  <p:clrMapOvr>
    <a:masterClrMapping/>
  </p:clrMapOvr>
  <p:hf sldNum="0" hdr="0" ft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421285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9" y="2408976"/>
            <a:ext cx="5189857" cy="63829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3047268"/>
            <a:ext cx="5189856" cy="344466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6" y="2408976"/>
            <a:ext cx="5194583" cy="638290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6" y="3047268"/>
            <a:ext cx="5194583" cy="344466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690EE5-24CD-41B5-AD70-FAB1408B17DB}" type="datetime1">
              <a:rPr lang="es-ES" smtClean="0"/>
              <a:t>09/09/2024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421775"/>
      </p:ext>
    </p:extLst>
  </p:cSld>
  <p:clrMapOvr>
    <a:masterClrMapping/>
  </p:clrMapOvr>
  <p:hf sldNum="0" hdr="0" ft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421285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690EE5-24CD-41B5-AD70-FAB1408B17DB}" type="datetime1">
              <a:rPr lang="es-ES" smtClean="0"/>
              <a:t>09/09/2024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265216"/>
      </p:ext>
    </p:extLst>
  </p:cSld>
  <p:clrMapOvr>
    <a:masterClrMapping/>
  </p:clrMapOvr>
  <p:hf sldNum="0" hdr="0" ft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690EE5-24CD-41B5-AD70-FAB1408B17DB}" type="datetime1">
              <a:rPr lang="es-ES" smtClean="0"/>
              <a:t>09/09/2024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728952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2" y="494104"/>
            <a:ext cx="3547533" cy="200997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2" y="494105"/>
            <a:ext cx="3547533" cy="179259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4" y="494105"/>
            <a:ext cx="6252633" cy="599782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2" y="2504082"/>
            <a:ext cx="3547533" cy="398784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690EE5-24CD-41B5-AD70-FAB1408B17DB}" type="datetime1">
              <a:rPr lang="es-ES" smtClean="0"/>
              <a:t>09/09/2024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510025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805832"/>
            <a:ext cx="4852988" cy="179123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8" y="0"/>
            <a:ext cx="6093883" cy="7596188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597064"/>
            <a:ext cx="4852988" cy="3894863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1" y="6691648"/>
            <a:ext cx="976879" cy="404427"/>
          </a:xfrm>
        </p:spPr>
        <p:txBody>
          <a:bodyPr/>
          <a:lstStyle/>
          <a:p>
            <a:pPr rtl="0"/>
            <a:fld id="{0B690EE5-24CD-41B5-AD70-FAB1408B17DB}" type="datetime1">
              <a:rPr lang="es-ES" smtClean="0"/>
              <a:t>09/09/2024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7" y="6691648"/>
            <a:ext cx="3295413" cy="404427"/>
          </a:xfrm>
        </p:spPr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90" y="6552668"/>
            <a:ext cx="1062155" cy="543407"/>
          </a:xfrm>
        </p:spPr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204446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95323"/>
            <a:ext cx="10571998" cy="107490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1" y="2419528"/>
            <a:ext cx="10563285" cy="4069905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691648"/>
            <a:ext cx="8644320" cy="4044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691648"/>
            <a:ext cx="1343706" cy="40442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pPr rtl="0"/>
            <a:fld id="{0B690EE5-24CD-41B5-AD70-FAB1408B17DB}" type="datetime1">
              <a:rPr lang="es-ES" smtClean="0"/>
              <a:t>09/09/2024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2" y="6552668"/>
            <a:ext cx="1062155" cy="543407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97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  <p:sldLayoutId id="2147484016" r:id="rId10"/>
    <p:sldLayoutId id="2147484017" r:id="rId11"/>
    <p:sldLayoutId id="2147484018" r:id="rId12"/>
    <p:sldLayoutId id="2147484019" r:id="rId13"/>
    <p:sldLayoutId id="2147484020" r:id="rId14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093DCB3A-D56C-48FE-8508-AD282C7E61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75961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Una imagen que contiene edificio, sentado, banco, lateral&#10;&#10;Descripción generada automáticamente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3" r="-2" b="31452"/>
          <a:stretch/>
        </p:blipFill>
        <p:spPr>
          <a:xfrm>
            <a:off x="5985393" y="-1"/>
            <a:ext cx="6206607" cy="4569288"/>
          </a:xfrm>
          <a:prstGeom prst="rect">
            <a:avLst/>
          </a:prstGeom>
        </p:spPr>
      </p:pic>
      <p:sp useBgFill="1">
        <p:nvSpPr>
          <p:cNvPr id="1033" name="Freeform 9">
            <a:extLst>
              <a:ext uri="{FF2B5EF4-FFF2-40B4-BE49-F238E27FC236}">
                <a16:creationId xmlns:a16="http://schemas.microsoft.com/office/drawing/2014/main" id="{2BB74F33-4365-4995-9200-DD0360568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6485467" cy="7596187"/>
          </a:xfrm>
          <a:custGeom>
            <a:avLst/>
            <a:gdLst>
              <a:gd name="connsiteX0" fmla="*/ 0 w 6485467"/>
              <a:gd name="connsiteY0" fmla="*/ 0 h 6858000"/>
              <a:gd name="connsiteX1" fmla="*/ 6485467 w 6485467"/>
              <a:gd name="connsiteY1" fmla="*/ 0 h 6858000"/>
              <a:gd name="connsiteX2" fmla="*/ 6485467 w 6485467"/>
              <a:gd name="connsiteY2" fmla="*/ 1900238 h 6858000"/>
              <a:gd name="connsiteX3" fmla="*/ 6115051 w 6485467"/>
              <a:gd name="connsiteY3" fmla="*/ 2178050 h 6858000"/>
              <a:gd name="connsiteX4" fmla="*/ 6110817 w 6485467"/>
              <a:gd name="connsiteY4" fmla="*/ 2184400 h 6858000"/>
              <a:gd name="connsiteX5" fmla="*/ 6104467 w 6485467"/>
              <a:gd name="connsiteY5" fmla="*/ 2193925 h 6858000"/>
              <a:gd name="connsiteX6" fmla="*/ 6098117 w 6485467"/>
              <a:gd name="connsiteY6" fmla="*/ 2201863 h 6858000"/>
              <a:gd name="connsiteX7" fmla="*/ 6098117 w 6485467"/>
              <a:gd name="connsiteY7" fmla="*/ 2211388 h 6858000"/>
              <a:gd name="connsiteX8" fmla="*/ 6098117 w 6485467"/>
              <a:gd name="connsiteY8" fmla="*/ 2220913 h 6858000"/>
              <a:gd name="connsiteX9" fmla="*/ 6104467 w 6485467"/>
              <a:gd name="connsiteY9" fmla="*/ 2228850 h 6858000"/>
              <a:gd name="connsiteX10" fmla="*/ 6110817 w 6485467"/>
              <a:gd name="connsiteY10" fmla="*/ 2238375 h 6858000"/>
              <a:gd name="connsiteX11" fmla="*/ 6115051 w 6485467"/>
              <a:gd name="connsiteY11" fmla="*/ 2244725 h 6858000"/>
              <a:gd name="connsiteX12" fmla="*/ 6485467 w 6485467"/>
              <a:gd name="connsiteY12" fmla="*/ 2522538 h 6858000"/>
              <a:gd name="connsiteX13" fmla="*/ 6485467 w 6485467"/>
              <a:gd name="connsiteY13" fmla="*/ 6858000 h 6858000"/>
              <a:gd name="connsiteX14" fmla="*/ 0 w 6485467"/>
              <a:gd name="connsiteY1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85467" h="6858000">
                <a:moveTo>
                  <a:pt x="0" y="0"/>
                </a:moveTo>
                <a:lnTo>
                  <a:pt x="6485467" y="0"/>
                </a:lnTo>
                <a:lnTo>
                  <a:pt x="6485467" y="1900238"/>
                </a:lnTo>
                <a:lnTo>
                  <a:pt x="6115051" y="2178050"/>
                </a:lnTo>
                <a:lnTo>
                  <a:pt x="6110817" y="2184400"/>
                </a:lnTo>
                <a:lnTo>
                  <a:pt x="6104467" y="2193925"/>
                </a:lnTo>
                <a:lnTo>
                  <a:pt x="6098117" y="2201863"/>
                </a:lnTo>
                <a:lnTo>
                  <a:pt x="6098117" y="2211388"/>
                </a:lnTo>
                <a:lnTo>
                  <a:pt x="6098117" y="2220913"/>
                </a:lnTo>
                <a:lnTo>
                  <a:pt x="6104467" y="2228850"/>
                </a:lnTo>
                <a:lnTo>
                  <a:pt x="6110817" y="2238375"/>
                </a:lnTo>
                <a:lnTo>
                  <a:pt x="6115051" y="2244725"/>
                </a:lnTo>
                <a:lnTo>
                  <a:pt x="6485467" y="2522538"/>
                </a:lnTo>
                <a:lnTo>
                  <a:pt x="6485467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001" y="912993"/>
            <a:ext cx="4763485" cy="3290852"/>
          </a:xfrm>
          <a:effectLst/>
        </p:spPr>
        <p:txBody>
          <a:bodyPr rtlCol="0">
            <a:normAutofit/>
          </a:bodyPr>
          <a:lstStyle/>
          <a:p>
            <a:pPr rtl="0">
              <a:lnSpc>
                <a:spcPct val="90000"/>
              </a:lnSpc>
            </a:pPr>
            <a:r>
              <a:rPr lang="es" sz="2200" dirty="0">
                <a:solidFill>
                  <a:schemeClr val="tx1"/>
                </a:solidFill>
              </a:rPr>
              <a:t>Universidad Tecnol</a:t>
            </a:r>
            <a:r>
              <a:rPr lang="es-419" sz="2200" dirty="0" err="1">
                <a:solidFill>
                  <a:schemeClr val="tx1"/>
                </a:solidFill>
              </a:rPr>
              <a:t>ógica</a:t>
            </a:r>
            <a:r>
              <a:rPr lang="es-419" sz="2200" dirty="0">
                <a:solidFill>
                  <a:schemeClr val="tx1"/>
                </a:solidFill>
              </a:rPr>
              <a:t> de Panamá</a:t>
            </a:r>
            <a:br>
              <a:rPr lang="es-419" sz="2200" dirty="0">
                <a:solidFill>
                  <a:schemeClr val="tx1"/>
                </a:solidFill>
              </a:rPr>
            </a:br>
            <a:br>
              <a:rPr lang="es-419" sz="2200" dirty="0">
                <a:solidFill>
                  <a:schemeClr val="tx1"/>
                </a:solidFill>
              </a:rPr>
            </a:br>
            <a:br>
              <a:rPr lang="es-419" sz="2200" dirty="0">
                <a:solidFill>
                  <a:schemeClr val="tx1"/>
                </a:solidFill>
              </a:rPr>
            </a:br>
            <a:r>
              <a:rPr lang="es-419" sz="2200" dirty="0">
                <a:solidFill>
                  <a:schemeClr val="tx1"/>
                </a:solidFill>
              </a:rPr>
              <a:t>Pronóstico de Casos de Aedes </a:t>
            </a:r>
            <a:r>
              <a:rPr lang="es-419" sz="2200" dirty="0" err="1">
                <a:solidFill>
                  <a:schemeClr val="tx1"/>
                </a:solidFill>
              </a:rPr>
              <a:t>aegypti</a:t>
            </a:r>
            <a:r>
              <a:rPr lang="es-419" sz="2200" dirty="0">
                <a:solidFill>
                  <a:schemeClr val="tx1"/>
                </a:solidFill>
              </a:rPr>
              <a:t> para las semanas 35 en adelante del año epidemiológico 2024</a:t>
            </a:r>
            <a:br>
              <a:rPr lang="es-419" sz="2200" dirty="0">
                <a:solidFill>
                  <a:schemeClr val="tx1"/>
                </a:solidFill>
              </a:rPr>
            </a:br>
            <a:endParaRPr lang="es" sz="2200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4875940"/>
            <a:ext cx="4763485" cy="1068377"/>
          </a:xfrm>
          <a:effectLst/>
        </p:spPr>
        <p:txBody>
          <a:bodyPr rtlCol="0">
            <a:normAutofit/>
          </a:bodyPr>
          <a:lstStyle/>
          <a:p>
            <a:pPr rtl="0"/>
            <a:r>
              <a:rPr lang="es" spc="-55">
                <a:latin typeface="+mj-lt"/>
                <a:ea typeface="+mj-ea"/>
                <a:cs typeface="+mj-cs"/>
              </a:rPr>
              <a:t>Luis EDUARDO MORALES A.</a:t>
            </a:r>
          </a:p>
          <a:p>
            <a:pPr rtl="0"/>
            <a:r>
              <a:rPr lang="es" spc="-55">
                <a:latin typeface="+mj-lt"/>
                <a:ea typeface="+mj-ea"/>
                <a:cs typeface="+mj-cs"/>
              </a:rPr>
              <a:t>4-767-735</a:t>
            </a:r>
          </a:p>
        </p:txBody>
      </p:sp>
      <p:pic>
        <p:nvPicPr>
          <p:cNvPr id="6" name="Picture 5" descr="A logo with text and images&#10;&#10;Description automatically generated">
            <a:extLst>
              <a:ext uri="{FF2B5EF4-FFF2-40B4-BE49-F238E27FC236}">
                <a16:creationId xmlns:a16="http://schemas.microsoft.com/office/drawing/2014/main" id="{6178EF77-E39F-E8EF-02AB-856C9AE2A6F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01" r="-1" b="-1"/>
          <a:stretch/>
        </p:blipFill>
        <p:spPr>
          <a:xfrm>
            <a:off x="6485468" y="4666570"/>
            <a:ext cx="2812406" cy="2929619"/>
          </a:xfrm>
          <a:prstGeom prst="rect">
            <a:avLst/>
          </a:prstGeom>
        </p:spPr>
      </p:pic>
      <p:pic>
        <p:nvPicPr>
          <p:cNvPr id="1026" name="Picture 2" descr="Minsa reitera a la población eliminar los criaderos del mosquito Aedes  Aegypti | RADIO PANAMÁ">
            <a:extLst>
              <a:ext uri="{FF2B5EF4-FFF2-40B4-BE49-F238E27FC236}">
                <a16:creationId xmlns:a16="http://schemas.microsoft.com/office/drawing/2014/main" id="{2A8F0773-34D5-64B1-34DC-5521C8E64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88" r="12509" b="-2"/>
          <a:stretch/>
        </p:blipFill>
        <p:spPr bwMode="auto">
          <a:xfrm>
            <a:off x="9389807" y="4666565"/>
            <a:ext cx="2802192" cy="292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" name="Rectangle 6153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596187"/>
          </a:xfrm>
          <a:prstGeom prst="rect">
            <a:avLst/>
          </a:prstGeom>
          <a:solidFill>
            <a:srgbClr val="4D3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3" name="Rectangle 6152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531733"/>
            <a:ext cx="11237976" cy="6532721"/>
          </a:xfrm>
          <a:prstGeom prst="rect">
            <a:avLst/>
          </a:prstGeom>
          <a:solidFill>
            <a:srgbClr val="FFFFFF"/>
          </a:solidFill>
          <a:ln w="22225">
            <a:solidFill>
              <a:srgbClr val="FE2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DC4B9F9-162E-7FE4-1876-2EC23F86C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3832" y="1522403"/>
            <a:ext cx="11221155" cy="474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836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 6">
            <a:extLst>
              <a:ext uri="{FF2B5EF4-FFF2-40B4-BE49-F238E27FC236}">
                <a16:creationId xmlns:a16="http://schemas.microsoft.com/office/drawing/2014/main" id="{2AAB8AA0-1558-4F8A-9A8A-B59E5FD3C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516"/>
            <a:ext cx="12192000" cy="5763958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a14="http://schemas.microsoft.com/office/drawing/2010/main" xmlns:p14="http://schemas.microsoft.com/office/powerpoint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F0FA1B97-98F1-4B4E-816D-27FA0E062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7596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E84D3E-9DFC-FE77-4800-457B6131D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691" y="980798"/>
            <a:ext cx="5196897" cy="229697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8C7CA5-3F8F-82EA-122C-D9ED0ECEF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4114" y="-34014"/>
            <a:ext cx="1930399" cy="4055696"/>
          </a:xfrm>
          <a:prstGeom prst="rect">
            <a:avLst/>
          </a:prstGeom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71B2BF06-97B5-459D-A2C0-49B160F57B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39783"/>
            <a:ext cx="11707367" cy="2849537"/>
          </a:xfrm>
          <a:custGeom>
            <a:avLst/>
            <a:gdLst>
              <a:gd name="connsiteX0" fmla="*/ 0 w 11707367"/>
              <a:gd name="connsiteY0" fmla="*/ 0 h 2572622"/>
              <a:gd name="connsiteX1" fmla="*/ 1888420 w 11707367"/>
              <a:gd name="connsiteY1" fmla="*/ 0 h 2572622"/>
              <a:gd name="connsiteX2" fmla="*/ 2198560 w 11707367"/>
              <a:gd name="connsiteY2" fmla="*/ 310139 h 2572622"/>
              <a:gd name="connsiteX3" fmla="*/ 2425431 w 11707367"/>
              <a:gd name="connsiteY3" fmla="*/ 310139 h 2572622"/>
              <a:gd name="connsiteX4" fmla="*/ 2735570 w 11707367"/>
              <a:gd name="connsiteY4" fmla="*/ 0 h 2572622"/>
              <a:gd name="connsiteX5" fmla="*/ 11707367 w 11707367"/>
              <a:gd name="connsiteY5" fmla="*/ 0 h 2572622"/>
              <a:gd name="connsiteX6" fmla="*/ 11707367 w 11707367"/>
              <a:gd name="connsiteY6" fmla="*/ 2572622 h 2572622"/>
              <a:gd name="connsiteX7" fmla="*/ 0 w 11707367"/>
              <a:gd name="connsiteY7" fmla="*/ 2572622 h 2572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707367" h="2572622">
                <a:moveTo>
                  <a:pt x="0" y="0"/>
                </a:moveTo>
                <a:lnTo>
                  <a:pt x="1888420" y="0"/>
                </a:lnTo>
                <a:lnTo>
                  <a:pt x="2198560" y="310139"/>
                </a:lnTo>
                <a:cubicBezTo>
                  <a:pt x="2261209" y="372788"/>
                  <a:pt x="2362782" y="372788"/>
                  <a:pt x="2425431" y="310139"/>
                </a:cubicBezTo>
                <a:lnTo>
                  <a:pt x="2735570" y="0"/>
                </a:lnTo>
                <a:lnTo>
                  <a:pt x="11707367" y="0"/>
                </a:lnTo>
                <a:lnTo>
                  <a:pt x="11707367" y="2572622"/>
                </a:lnTo>
                <a:lnTo>
                  <a:pt x="0" y="2572622"/>
                </a:lnTo>
                <a:close/>
              </a:path>
            </a:pathLst>
          </a:custGeom>
          <a:solidFill>
            <a:srgbClr val="595959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8EBE63-5965-03D4-A74F-AE111169F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523951"/>
            <a:ext cx="10572000" cy="14130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FORECAST - SUAVIZADO EXPONENCIAL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EF8813C-DC91-29A7-E3E4-A2F50774EE8D}"/>
              </a:ext>
            </a:extLst>
          </p:cNvPr>
          <p:cNvSpPr/>
          <p:nvPr/>
        </p:nvSpPr>
        <p:spPr>
          <a:xfrm>
            <a:off x="6758865" y="1834136"/>
            <a:ext cx="986971" cy="59029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681046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6A01907A-BF04-440F-BA0D-49BC962734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596187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DD675DE-AFE3-721C-730F-E4C121A1F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329213"/>
            <a:ext cx="12192001" cy="4937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4A955-C7DC-004A-0417-2864D30CAF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34626" y="6971513"/>
            <a:ext cx="1343706" cy="40442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spcAft>
                <a:spcPts val="600"/>
              </a:spcAft>
            </a:pPr>
            <a:fld id="{0B690EE5-24CD-41B5-AD70-FAB1408B17DB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9/9/2024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804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6178E-52EF-B8B0-9C2D-8802B666C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Gráfica de Suavización incluyendo la predicción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5F5466-FEF4-17BA-DB88-6D852BF0CC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690EE5-24CD-41B5-AD70-FAB1408B17DB}" type="datetime1">
              <a:rPr lang="es-ES" smtClean="0"/>
              <a:t>09/09/2024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AF735E5-4FA2-FABF-208B-A13250707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F980F20D-421C-887F-6178-FCB9AC477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09360"/>
            <a:ext cx="12192000" cy="495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131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EBE63-5965-03D4-A74F-AE111169F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523951"/>
            <a:ext cx="10572000" cy="14130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FORECAST - HOLT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728533-BFC7-B5AB-C468-FC49C975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60" y="1148037"/>
            <a:ext cx="5129439" cy="28419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1BF52A-B36E-CAC6-AF99-98262C1A2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923" y="614109"/>
            <a:ext cx="3763963" cy="6341619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5085F8C-997D-8E76-F136-CC60ED4CB11A}"/>
              </a:ext>
            </a:extLst>
          </p:cNvPr>
          <p:cNvSpPr/>
          <p:nvPr/>
        </p:nvSpPr>
        <p:spPr>
          <a:xfrm>
            <a:off x="6096000" y="2481943"/>
            <a:ext cx="986971" cy="59029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</p:spTree>
    <p:extLst>
      <p:ext uri="{BB962C8B-B14F-4D97-AF65-F5344CB8AC3E}">
        <p14:creationId xmlns:p14="http://schemas.microsoft.com/office/powerpoint/2010/main" val="29368782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1B706-9CC2-53C7-98CA-4B58EDB628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Forecast – </a:t>
            </a:r>
            <a:r>
              <a:rPr lang="en-US" dirty="0" err="1"/>
              <a:t>Método</a:t>
            </a:r>
            <a:r>
              <a:rPr lang="en-US" dirty="0"/>
              <a:t> de Holt</a:t>
            </a:r>
            <a:endParaRPr lang="es-419" dirty="0"/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3583BDA5-7A57-74CE-E9DE-C2BC71E8D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1277"/>
            <a:ext cx="12192000" cy="4943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401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05CE8-5DE9-0613-E61A-5BB34528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B690EE5-24CD-41B5-AD70-FAB1408B17DB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9/9/2024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59317-2080-4469-4A6E-740504AE5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9D59B58-2481-D085-2601-EB07E1B56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13" y="0"/>
            <a:ext cx="11406187" cy="759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03571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EBE63-5965-03D4-A74F-AE111169F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4523951"/>
            <a:ext cx="10572000" cy="1413099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 dirty="0"/>
              <a:t>FORECAST - WINTER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5085F8C-997D-8E76-F136-CC60ED4CB11A}"/>
              </a:ext>
            </a:extLst>
          </p:cNvPr>
          <p:cNvSpPr/>
          <p:nvPr/>
        </p:nvSpPr>
        <p:spPr>
          <a:xfrm>
            <a:off x="6096000" y="2481943"/>
            <a:ext cx="986971" cy="59029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P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58177-A04E-3E4A-076E-B3D8AE460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824" y="614109"/>
            <a:ext cx="4637995" cy="4273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145442-1398-44DB-2FCA-9BA46347A5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412" y="258764"/>
            <a:ext cx="3763587" cy="664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76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1A397F-AC9A-93B5-2157-E5119844C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690EE5-24CD-41B5-AD70-FAB1408B17DB}" type="datetime1">
              <a:rPr lang="es-ES" smtClean="0"/>
              <a:t>09/09/2024</a:t>
            </a:fld>
            <a:endParaRPr lang="en-US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B8BD70E-88BC-CE97-92DB-3D6FC064D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2344738"/>
            <a:ext cx="12192000" cy="493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17D0AF5-37B0-BF1F-A36F-B167D9ECF6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95323"/>
            <a:ext cx="10571998" cy="1074908"/>
          </a:xfrm>
        </p:spPr>
        <p:txBody>
          <a:bodyPr/>
          <a:lstStyle/>
          <a:p>
            <a:r>
              <a:rPr lang="en-US" dirty="0"/>
              <a:t>Forecast – </a:t>
            </a:r>
            <a:r>
              <a:rPr lang="en-US" dirty="0" err="1"/>
              <a:t>Método</a:t>
            </a:r>
            <a:r>
              <a:rPr lang="en-US" dirty="0"/>
              <a:t> de Winter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241145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E65BF815-F06E-4B42-41CF-8F995799F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875" y="0"/>
            <a:ext cx="9620250" cy="7596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789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A210740-2B23-3683-06ED-A0CFD7F62507}"/>
              </a:ext>
            </a:extLst>
          </p:cNvPr>
          <p:cNvSpPr txBox="1"/>
          <p:nvPr/>
        </p:nvSpPr>
        <p:spPr>
          <a:xfrm>
            <a:off x="1141412" y="675217"/>
            <a:ext cx="7018614" cy="16207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69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rPr>
              <a:t>introduccion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8B8B56-E7B8-416F-07AE-0AD0C5993B34}"/>
              </a:ext>
            </a:extLst>
          </p:cNvPr>
          <p:cNvSpPr txBox="1"/>
          <p:nvPr/>
        </p:nvSpPr>
        <p:spPr>
          <a:xfrm>
            <a:off x="1277257" y="2627086"/>
            <a:ext cx="99277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32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En Panamá, los casos de dengue han mostrado una variabilidad significativa a lo largo de las semanas del año 2023 y principios del año 2024. Esta presentación ofrece un análisis de estos datos utilizando modelos de series temporales para prever tendencias y patrones.</a:t>
            </a:r>
            <a:endParaRPr lang="es-PA" sz="32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s-PA" sz="4000" dirty="0"/>
          </a:p>
        </p:txBody>
      </p:sp>
    </p:spTree>
    <p:extLst>
      <p:ext uri="{BB962C8B-B14F-4D97-AF65-F5344CB8AC3E}">
        <p14:creationId xmlns:p14="http://schemas.microsoft.com/office/powerpoint/2010/main" val="1802595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95D6B-C83A-40B3-1B3A-B5A50E64BF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419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DB1DC1-B214-8226-415D-37DB0AA25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7250"/>
            <a:ext cx="12191999" cy="577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07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>
            <a:extLst>
              <a:ext uri="{FF2B5EF4-FFF2-40B4-BE49-F238E27FC236}">
                <a16:creationId xmlns:a16="http://schemas.microsoft.com/office/drawing/2014/main" id="{DAD47858-7A44-47E5-AC94-E528B41D1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-3516"/>
            <a:ext cx="12192000" cy="5763958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PA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2D81B91-66E8-40A0-9D19-CE9825065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 bwMode="white">
          <a:xfrm>
            <a:off x="0" y="5012170"/>
            <a:ext cx="12203151" cy="2596368"/>
            <a:chOff x="0" y="4525094"/>
            <a:chExt cx="12203151" cy="2344057"/>
          </a:xfrm>
        </p:grpSpPr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CA9A4F4F-3A81-4476-8B3C-B813A7880D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0" y="4525094"/>
              <a:ext cx="12192000" cy="2332906"/>
            </a:xfrm>
            <a:custGeom>
              <a:avLst/>
              <a:gdLst>
                <a:gd name="connsiteX0" fmla="*/ 0 w 12192000"/>
                <a:gd name="connsiteY0" fmla="*/ 0 h 2332906"/>
                <a:gd name="connsiteX1" fmla="*/ 1996017 w 12192000"/>
                <a:gd name="connsiteY1" fmla="*/ 0 h 2332906"/>
                <a:gd name="connsiteX2" fmla="*/ 2377017 w 12192000"/>
                <a:gd name="connsiteY2" fmla="*/ 263783 h 2332906"/>
                <a:gd name="connsiteX3" fmla="*/ 2385484 w 12192000"/>
                <a:gd name="connsiteY3" fmla="*/ 266713 h 2332906"/>
                <a:gd name="connsiteX4" fmla="*/ 2398184 w 12192000"/>
                <a:gd name="connsiteY4" fmla="*/ 271110 h 2332906"/>
                <a:gd name="connsiteX5" fmla="*/ 2410883 w 12192000"/>
                <a:gd name="connsiteY5" fmla="*/ 275506 h 2332906"/>
                <a:gd name="connsiteX6" fmla="*/ 2421467 w 12192000"/>
                <a:gd name="connsiteY6" fmla="*/ 275506 h 2332906"/>
                <a:gd name="connsiteX7" fmla="*/ 2434167 w 12192000"/>
                <a:gd name="connsiteY7" fmla="*/ 275506 h 2332906"/>
                <a:gd name="connsiteX8" fmla="*/ 2444750 w 12192000"/>
                <a:gd name="connsiteY8" fmla="*/ 271110 h 2332906"/>
                <a:gd name="connsiteX9" fmla="*/ 2457450 w 12192000"/>
                <a:gd name="connsiteY9" fmla="*/ 266713 h 2332906"/>
                <a:gd name="connsiteX10" fmla="*/ 2465917 w 12192000"/>
                <a:gd name="connsiteY10" fmla="*/ 263783 h 2332906"/>
                <a:gd name="connsiteX11" fmla="*/ 2846917 w 12192000"/>
                <a:gd name="connsiteY11" fmla="*/ 0 h 2332906"/>
                <a:gd name="connsiteX12" fmla="*/ 12192000 w 12192000"/>
                <a:gd name="connsiteY12" fmla="*/ 0 h 2332906"/>
                <a:gd name="connsiteX13" fmla="*/ 12192000 w 12192000"/>
                <a:gd name="connsiteY13" fmla="*/ 2332906 h 2332906"/>
                <a:gd name="connsiteX14" fmla="*/ 0 w 12192000"/>
                <a:gd name="connsiteY14" fmla="*/ 2332906 h 2332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192000" h="2332906">
                  <a:moveTo>
                    <a:pt x="0" y="0"/>
                  </a:moveTo>
                  <a:lnTo>
                    <a:pt x="1996017" y="0"/>
                  </a:lnTo>
                  <a:lnTo>
                    <a:pt x="2377017" y="263783"/>
                  </a:lnTo>
                  <a:lnTo>
                    <a:pt x="2385484" y="266713"/>
                  </a:lnTo>
                  <a:lnTo>
                    <a:pt x="2398184" y="271110"/>
                  </a:lnTo>
                  <a:lnTo>
                    <a:pt x="2410883" y="275506"/>
                  </a:lnTo>
                  <a:lnTo>
                    <a:pt x="2421467" y="275506"/>
                  </a:lnTo>
                  <a:lnTo>
                    <a:pt x="2434167" y="275506"/>
                  </a:lnTo>
                  <a:lnTo>
                    <a:pt x="2444750" y="271110"/>
                  </a:lnTo>
                  <a:lnTo>
                    <a:pt x="2457450" y="266713"/>
                  </a:lnTo>
                  <a:lnTo>
                    <a:pt x="2465917" y="263783"/>
                  </a:lnTo>
                  <a:lnTo>
                    <a:pt x="2846917" y="0"/>
                  </a:lnTo>
                  <a:lnTo>
                    <a:pt x="12192000" y="0"/>
                  </a:lnTo>
                  <a:lnTo>
                    <a:pt x="12192000" y="2332906"/>
                  </a:lnTo>
                  <a:lnTo>
                    <a:pt x="0" y="2332906"/>
                  </a:lnTo>
                  <a:close/>
                </a:path>
              </a:pathLst>
            </a:custGeom>
            <a:solidFill>
              <a:schemeClr val="bg1">
                <a:lumMod val="85000"/>
                <a:lumOff val="15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7F5BC480-A675-42F8-80B5-76C9E67485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 flipH="1">
              <a:off x="3820" y="4536245"/>
              <a:ext cx="5660999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E3FE29E8-F9C8-441E-B337-F85C78160A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white">
            <a:xfrm>
              <a:off x="4813714" y="4536245"/>
              <a:ext cx="7389437" cy="2332906"/>
            </a:xfrm>
            <a:prstGeom prst="triangle">
              <a:avLst>
                <a:gd name="adj" fmla="val 100000"/>
              </a:avLst>
            </a:prstGeom>
            <a:solidFill>
              <a:schemeClr val="bg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2EA985A-41FA-153A-F9C5-0C82539718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1" y="5336086"/>
            <a:ext cx="10572000" cy="8634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200" dirty="0" err="1"/>
              <a:t>Estimación</a:t>
            </a:r>
            <a:r>
              <a:rPr lang="en-US" sz="4200" dirty="0"/>
              <a:t> de error </a:t>
            </a:r>
            <a:r>
              <a:rPr lang="en-US" sz="4200" dirty="0" err="1"/>
              <a:t>en</a:t>
            </a:r>
            <a:r>
              <a:rPr lang="en-US" sz="4200" dirty="0"/>
              <a:t> </a:t>
            </a:r>
            <a:r>
              <a:rPr lang="en-US" sz="4200" dirty="0" err="1"/>
              <a:t>los</a:t>
            </a:r>
            <a:r>
              <a:rPr lang="en-US" sz="4200" dirty="0"/>
              <a:t> </a:t>
            </a:r>
            <a:r>
              <a:rPr lang="en-US" sz="4200" dirty="0" err="1"/>
              <a:t>pronósticos</a:t>
            </a:r>
            <a:endParaRPr lang="en-US" sz="4200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37C59F6-4248-50D8-F50F-851B19631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457" y="708977"/>
            <a:ext cx="10649888" cy="3990531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5601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F9AB9AA-706C-3555-708B-E56B4BBB59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80044" y="627214"/>
            <a:ext cx="4653000" cy="5864679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359F3EE4-AC0B-2983-5D72-D508D1C554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73928" y="-578217"/>
            <a:ext cx="3517342" cy="386256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continuación</a:t>
            </a:r>
            <a:r>
              <a:rPr lang="en-US" dirty="0"/>
              <a:t> se </a:t>
            </a:r>
            <a:r>
              <a:rPr lang="en-US" dirty="0" err="1"/>
              <a:t>muestra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 data file seg</a:t>
            </a:r>
            <a:r>
              <a:rPr lang="es-419" dirty="0"/>
              <a:t>ú</a:t>
            </a:r>
            <a:r>
              <a:rPr lang="en-US" dirty="0"/>
              <a:t>n la </a:t>
            </a:r>
            <a:r>
              <a:rPr lang="en-US" dirty="0" err="1"/>
              <a:t>organizacion</a:t>
            </a:r>
            <a:r>
              <a:rPr lang="en-US" dirty="0"/>
              <a:t> </a:t>
            </a:r>
            <a:r>
              <a:rPr lang="en-US" dirty="0" err="1"/>
              <a:t>paramericana</a:t>
            </a:r>
            <a:r>
              <a:rPr lang="en-US" dirty="0"/>
              <a:t> de </a:t>
            </a:r>
            <a:r>
              <a:rPr lang="en-US" dirty="0" err="1"/>
              <a:t>salud</a:t>
            </a:r>
            <a:r>
              <a:rPr lang="en-US" dirty="0"/>
              <a:t> y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minsa</a:t>
            </a:r>
            <a:r>
              <a:rPr lang="en-US" dirty="0"/>
              <a:t> de la </a:t>
            </a:r>
            <a:r>
              <a:rPr lang="en-US" dirty="0" err="1"/>
              <a:t>propagación</a:t>
            </a:r>
            <a:r>
              <a:rPr lang="en-US" dirty="0"/>
              <a:t> del dengue </a:t>
            </a:r>
            <a:r>
              <a:rPr lang="en-US" dirty="0" err="1"/>
              <a:t>en</a:t>
            </a:r>
            <a:r>
              <a:rPr lang="en-US" dirty="0"/>
              <a:t> Panamá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EE1CB-4C68-E959-D38B-9AEC8AE848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52" y="4910256"/>
            <a:ext cx="3345470" cy="929721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97D6168-6C92-774B-C03B-D9DA8878A6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4514637"/>
            <a:ext cx="1720958" cy="1720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Qubilo | Post | Lenguaje de programación Python">
            <a:extLst>
              <a:ext uri="{FF2B5EF4-FFF2-40B4-BE49-F238E27FC236}">
                <a16:creationId xmlns:a16="http://schemas.microsoft.com/office/drawing/2014/main" id="{CEAC69C1-7CB0-D957-003E-6B7FAE6F6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56" y="6639946"/>
            <a:ext cx="1237532" cy="82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322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Rectangle 1033">
            <a:extLst>
              <a:ext uri="{FF2B5EF4-FFF2-40B4-BE49-F238E27FC236}">
                <a16:creationId xmlns:a16="http://schemas.microsoft.com/office/drawing/2014/main" id="{F9E75D15-CF17-4901-A858-1470ED659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7596187"/>
          </a:xfrm>
          <a:prstGeom prst="rect">
            <a:avLst/>
          </a:prstGeom>
          <a:solidFill>
            <a:srgbClr val="595C3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BDF323B8-8C06-4F56-BB4B-B8857128A0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531733"/>
            <a:ext cx="11237976" cy="6532721"/>
          </a:xfrm>
          <a:prstGeom prst="rect">
            <a:avLst/>
          </a:prstGeom>
          <a:solidFill>
            <a:srgbClr val="FFFFFF"/>
          </a:solidFill>
          <a:ln w="22225">
            <a:solidFill>
              <a:srgbClr val="000F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4F02323-16E0-F3FC-EBF6-3C38E85FE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012" y="913061"/>
            <a:ext cx="11237976" cy="5478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246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4286D-1B05-0E93-D98C-0B77CE018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2940" y="-226164"/>
            <a:ext cx="3578089" cy="1928191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Modelo </a:t>
            </a:r>
            <a:r>
              <a:rPr lang="en-US" sz="32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promedio</a:t>
            </a:r>
            <a:r>
              <a:rPr lang="en-US" sz="32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0" i="0" kern="1200" dirty="0" err="1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móvil</a:t>
            </a:r>
            <a:endParaRPr lang="en-US" sz="3200" b="0" i="0" kern="1200" dirty="0">
              <a:solidFill>
                <a:srgbClr val="EBEBEB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13A2634-C610-274B-9969-12C84B69B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8743" y="0"/>
            <a:ext cx="2287584" cy="2439668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520778E-8CB8-DCCF-76CB-40AEB59D2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3857"/>
            <a:ext cx="10130971" cy="492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879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921F-6D6F-8C10-BB4E-EEB0A4E47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pronóstico</a:t>
            </a:r>
            <a:endParaRPr lang="es-419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5D8A5B2-66C2-662A-2B17-F27708548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20537" y="2444679"/>
            <a:ext cx="3675462" cy="4767134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E2665-BD17-6961-9DA7-4BC89EACC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B690EE5-24CD-41B5-AD70-FAB1408B17DB}" type="datetime1">
              <a:rPr lang="es-ES" smtClean="0"/>
              <a:t>09/09/2024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98C5C5-3BD4-76E6-019D-4DAF5B4F2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7977" y="2444679"/>
            <a:ext cx="3594021" cy="467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14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AD348E-7768-8BD4-F03F-84FE68CC6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95323"/>
            <a:ext cx="10990114" cy="1074908"/>
          </a:xfrm>
        </p:spPr>
        <p:txBody>
          <a:bodyPr/>
          <a:lstStyle/>
          <a:p>
            <a:r>
              <a:rPr lang="es-PA" dirty="0"/>
              <a:t>Valor correcto pronosticado según modelo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1FCE9-ECF2-2E2E-B26C-27FB41A64F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PA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906DCD3-D889-5F1C-7D7F-0B05C8A23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7810"/>
            <a:ext cx="12192000" cy="551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652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3FF43-68D3-CCD7-5807-F6890EBDE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623" y="1212573"/>
            <a:ext cx="8255959" cy="42596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400" dirty="0" err="1">
                <a:solidFill>
                  <a:schemeClr val="tx1"/>
                </a:solidFill>
              </a:rPr>
              <a:t>Gráfica</a:t>
            </a:r>
            <a:r>
              <a:rPr lang="en-US" sz="5400" dirty="0">
                <a:solidFill>
                  <a:schemeClr val="tx1"/>
                </a:solidFill>
              </a:rPr>
              <a:t> </a:t>
            </a:r>
            <a:r>
              <a:rPr lang="en-US" sz="5400" dirty="0" err="1">
                <a:solidFill>
                  <a:schemeClr val="tx1"/>
                </a:solidFill>
              </a:rPr>
              <a:t>representativa</a:t>
            </a:r>
            <a:r>
              <a:rPr lang="en-US" sz="5400" dirty="0">
                <a:solidFill>
                  <a:schemeClr val="tx1"/>
                </a:solidFill>
              </a:rPr>
              <a:t> del error de </a:t>
            </a:r>
            <a:r>
              <a:rPr lang="en-US" sz="5400" dirty="0" err="1">
                <a:solidFill>
                  <a:schemeClr val="tx1"/>
                </a:solidFill>
              </a:rPr>
              <a:t>pronóstico</a:t>
            </a:r>
            <a:endParaRPr lang="en-US" sz="5400" dirty="0">
              <a:solidFill>
                <a:schemeClr val="tx1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08B3DC8-1D90-ECAC-EB79-350F7C2A4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19087"/>
            <a:ext cx="12192000" cy="5433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7421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BA7C-7CD3-D1F4-0499-CBED8C42F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0457" y="364694"/>
            <a:ext cx="10571998" cy="1074908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Suavización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Exponencial</a:t>
            </a:r>
            <a:br>
              <a:rPr lang="en-US" dirty="0">
                <a:solidFill>
                  <a:schemeClr val="tx1"/>
                </a:solidFill>
              </a:rPr>
            </a:br>
            <a:endParaRPr lang="es-419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8A4908-9951-C1BF-F5BC-D37D94AE6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6184" y="2197480"/>
            <a:ext cx="6119631" cy="5159150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E0ECC28-601F-CEC9-1183-6E13D77C51E4}"/>
              </a:ext>
            </a:extLst>
          </p:cNvPr>
          <p:cNvSpPr txBox="1">
            <a:spLocks/>
          </p:cNvSpPr>
          <p:nvPr/>
        </p:nvSpPr>
        <p:spPr>
          <a:xfrm>
            <a:off x="280230" y="554522"/>
            <a:ext cx="10571998" cy="1074908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400" dirty="0" err="1"/>
              <a:t>Muestro</a:t>
            </a:r>
            <a:r>
              <a:rPr lang="en-US" sz="2400" dirty="0"/>
              <a:t> </a:t>
            </a:r>
            <a:r>
              <a:rPr lang="en-US" sz="2400" dirty="0" err="1"/>
              <a:t>los</a:t>
            </a:r>
            <a:r>
              <a:rPr lang="en-US" sz="2400" dirty="0"/>
              <a:t> </a:t>
            </a:r>
            <a:r>
              <a:rPr lang="en-US" sz="2400" dirty="0" err="1"/>
              <a:t>valores</a:t>
            </a:r>
            <a:r>
              <a:rPr lang="en-US" sz="2400" dirty="0"/>
              <a:t> de la Media </a:t>
            </a:r>
            <a:r>
              <a:rPr lang="en-US" sz="2400" dirty="0" err="1"/>
              <a:t>Móvil</a:t>
            </a:r>
            <a:r>
              <a:rPr lang="en-US" sz="2400" dirty="0"/>
              <a:t> y </a:t>
            </a:r>
            <a:r>
              <a:rPr lang="en-US" sz="2400" dirty="0" err="1"/>
              <a:t>calculo</a:t>
            </a:r>
            <a:r>
              <a:rPr lang="en-US" sz="2400" dirty="0"/>
              <a:t> la </a:t>
            </a:r>
            <a:r>
              <a:rPr lang="en-US" sz="2400" dirty="0" err="1"/>
              <a:t>suavización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75162232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98D1675B-7325-48AD-994B-0DEF3379A98D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TM03457503[[fn=Quotable]]</Template>
  <TotalTime>1822</TotalTime>
  <Words>169</Words>
  <Application>Microsoft Office PowerPoint</Application>
  <PresentationFormat>Custom</PresentationFormat>
  <Paragraphs>24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Arial</vt:lpstr>
      <vt:lpstr>Calibri</vt:lpstr>
      <vt:lpstr>Century Gothic</vt:lpstr>
      <vt:lpstr>Wingdings 2</vt:lpstr>
      <vt:lpstr>Quotable</vt:lpstr>
      <vt:lpstr>Universidad Tecnológica de Panamá   Pronóstico de Casos de Aedes aegypti para las semanas 35 en adelante del año epidemiológico 2024 </vt:lpstr>
      <vt:lpstr>PowerPoint Presentation</vt:lpstr>
      <vt:lpstr>PowerPoint Presentation</vt:lpstr>
      <vt:lpstr>PowerPoint Presentation</vt:lpstr>
      <vt:lpstr>Modelo promedio móvil</vt:lpstr>
      <vt:lpstr>pronóstico</vt:lpstr>
      <vt:lpstr>Valor correcto pronosticado según modelo</vt:lpstr>
      <vt:lpstr>Gráfica representativa del error de pronóstico</vt:lpstr>
      <vt:lpstr>Suavización Exponencial </vt:lpstr>
      <vt:lpstr>PowerPoint Presentation</vt:lpstr>
      <vt:lpstr>FORECAST - SUAVIZADO EXPONENCIAL</vt:lpstr>
      <vt:lpstr>PowerPoint Presentation</vt:lpstr>
      <vt:lpstr>Gráfica de Suavización incluyendo la predicción</vt:lpstr>
      <vt:lpstr>FORECAST - HOLT</vt:lpstr>
      <vt:lpstr>Forecast – Método de Holt</vt:lpstr>
      <vt:lpstr>PowerPoint Presentation</vt:lpstr>
      <vt:lpstr>FORECAST - WINTER</vt:lpstr>
      <vt:lpstr>Forecast – Método de Winter</vt:lpstr>
      <vt:lpstr>PowerPoint Presentation</vt:lpstr>
      <vt:lpstr>PowerPoint Presentation</vt:lpstr>
      <vt:lpstr>Estimación de error en los pronósticos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Eduardo Morales</dc:creator>
  <cp:lastModifiedBy>Luis Morales</cp:lastModifiedBy>
  <cp:revision>11</cp:revision>
  <dcterms:created xsi:type="dcterms:W3CDTF">2024-09-08T18:32:16Z</dcterms:created>
  <dcterms:modified xsi:type="dcterms:W3CDTF">2024-09-10T04:44:20Z</dcterms:modified>
</cp:coreProperties>
</file>